
<file path=[Content_Types].xml><?xml version="1.0" encoding="utf-8"?>
<Types xmlns="http://schemas.openxmlformats.org/package/2006/content-types">
  <Default Extension="jfif" ContentType="image/jpeg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1" r:id="rId2"/>
    <p:sldId id="256" r:id="rId3"/>
    <p:sldId id="257" r:id="rId4"/>
    <p:sldId id="258" r:id="rId5"/>
    <p:sldId id="259" r:id="rId6"/>
    <p:sldId id="260" r:id="rId7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A99D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5" autoAdjust="0"/>
    <p:restoredTop sz="94660"/>
  </p:normalViewPr>
  <p:slideViewPr>
    <p:cSldViewPr snapToGrid="0">
      <p:cViewPr varScale="1">
        <p:scale>
          <a:sx n="75" d="100"/>
          <a:sy n="75" d="100"/>
        </p:scale>
        <p:origin x="48" y="4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hdphoto6.wdp>
</file>

<file path=ppt/media/hdphoto7.wdp>
</file>

<file path=ppt/media/hdphoto8.wdp>
</file>

<file path=ppt/media/image1.png>
</file>

<file path=ppt/media/image10.jpg>
</file>

<file path=ppt/media/image11.png>
</file>

<file path=ppt/media/image12.png>
</file>

<file path=ppt/media/image13.png>
</file>

<file path=ppt/media/image14.png>
</file>

<file path=ppt/media/image15.jpg>
</file>

<file path=ppt/media/image16.png>
</file>

<file path=ppt/media/image17.svg>
</file>

<file path=ppt/media/image18.png>
</file>

<file path=ppt/media/image19.png>
</file>

<file path=ppt/media/image2.jpg>
</file>

<file path=ppt/media/image20.svg>
</file>

<file path=ppt/media/image21.png>
</file>

<file path=ppt/media/image22.svg>
</file>

<file path=ppt/media/image23.svg>
</file>

<file path=ppt/media/image24.jfif>
</file>

<file path=ppt/media/image25.png>
</file>

<file path=ppt/media/image26.png>
</file>

<file path=ppt/media/image27.png>
</file>

<file path=ppt/media/image28.png>
</file>

<file path=ppt/media/image29.png>
</file>

<file path=ppt/media/image3.jpg>
</file>

<file path=ppt/media/image30.png>
</file>

<file path=ppt/media/image31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A8AC309-4A6B-4826-901C-0ADF64B7EEA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9780651A-2012-4FE6-9EDA-29EDC8E8E97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62D4F703-AA83-47AE-B937-6D7A75D619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633F00B8-100A-4247-8A34-A9F4F7C1D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A5EBB3B5-6F30-4C3D-B3CA-A75F6608F71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606792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748E699-8E90-4D49-888B-9E192DCAFF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562546C9-36CD-4FDC-8D58-EA18BA3A3D4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B0E6654A-6FF5-4F58-A6B8-7E7264266D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A0D0D0A8-CCD5-4B00-8B3C-35EF2B3291D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F7C96EE6-E630-42F2-BF4E-568C2538FE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333913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574C517C-82E4-48E8-BB88-814C7FBC2F0E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>
            <a:extLst>
              <a:ext uri="{FF2B5EF4-FFF2-40B4-BE49-F238E27FC236}">
                <a16:creationId xmlns:a16="http://schemas.microsoft.com/office/drawing/2014/main" id="{9A33BF4D-93B0-4426-AC83-6073152E89F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F7FA083-A2AF-499C-A743-9B0C423C18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9D935282-E8C8-46A7-A956-1D5FBDCE244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15E9F021-F2C3-476C-8E2D-67A41129B5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5436445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CB201A4-5488-46E2-89BB-23E252FCB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91311F9B-9D4D-4EC7-A7A9-4B6566C55D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19D228C-3731-4B50-919C-8DAA57A0FD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13F45077-3100-4A32-B0C3-0B67CB9D5B6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EA134F4B-8F27-4E1F-A33B-5FFE6BEAB7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147497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8D08F1C-5020-460C-8FB7-F6672E9BC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7FD7FEDF-1F0A-4B9C-AE95-D702647027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9AF3B09F-F262-4345-BB13-B5EB3D9397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38807C13-0ABB-435C-9661-68E5A27869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58C7D45F-9359-406E-B203-75B7F98AAD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011192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C9B9B75-B0CA-4703-8901-C8381DF145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63450FE6-50B5-4033-AC20-41D004A494BB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A69C1FC5-4EF5-4E48-8FC3-31102C36C08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0A695E47-26CA-4E61-883C-CA997AF583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9EFFF462-882C-49BA-8620-89ABED195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9681E342-131B-45D6-B7D1-437B962176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1130602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87FD307-415C-42F2-BB2F-2C8E7B93FEB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A79F569D-CBEC-4C7C-BBAA-BB317F070D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Espaço Reservado para Conteúdo 3">
            <a:extLst>
              <a:ext uri="{FF2B5EF4-FFF2-40B4-BE49-F238E27FC236}">
                <a16:creationId xmlns:a16="http://schemas.microsoft.com/office/drawing/2014/main" id="{9967BF18-CFA5-4E87-BA74-552EBD84C02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>
            <a:extLst>
              <a:ext uri="{FF2B5EF4-FFF2-40B4-BE49-F238E27FC236}">
                <a16:creationId xmlns:a16="http://schemas.microsoft.com/office/drawing/2014/main" id="{753CBA12-F4CF-4C39-8A2A-FCDE07BBFF9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Espaço Reservado para Conteúdo 5">
            <a:extLst>
              <a:ext uri="{FF2B5EF4-FFF2-40B4-BE49-F238E27FC236}">
                <a16:creationId xmlns:a16="http://schemas.microsoft.com/office/drawing/2014/main" id="{E84AF6F1-53EF-412F-8D67-093A00DB8C4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>
            <a:extLst>
              <a:ext uri="{FF2B5EF4-FFF2-40B4-BE49-F238E27FC236}">
                <a16:creationId xmlns:a16="http://schemas.microsoft.com/office/drawing/2014/main" id="{45E117EB-3793-4BE7-A78A-7415D130904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8" name="Espaço Reservado para Rodapé 7">
            <a:extLst>
              <a:ext uri="{FF2B5EF4-FFF2-40B4-BE49-F238E27FC236}">
                <a16:creationId xmlns:a16="http://schemas.microsoft.com/office/drawing/2014/main" id="{1FF2C741-A6C8-4E44-80EE-F130BF096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>
            <a:extLst>
              <a:ext uri="{FF2B5EF4-FFF2-40B4-BE49-F238E27FC236}">
                <a16:creationId xmlns:a16="http://schemas.microsoft.com/office/drawing/2014/main" id="{98EC707C-78A7-44D3-A364-047206519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422751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4E52D8A-6DDB-400E-9B83-D8BD632DDB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>
            <a:extLst>
              <a:ext uri="{FF2B5EF4-FFF2-40B4-BE49-F238E27FC236}">
                <a16:creationId xmlns:a16="http://schemas.microsoft.com/office/drawing/2014/main" id="{79C581DD-44A0-4221-8BF2-C7822770E3D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4" name="Espaço Reservado para Rodapé 3">
            <a:extLst>
              <a:ext uri="{FF2B5EF4-FFF2-40B4-BE49-F238E27FC236}">
                <a16:creationId xmlns:a16="http://schemas.microsoft.com/office/drawing/2014/main" id="{E04F047C-89C4-4165-9AD7-2399851A26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>
            <a:extLst>
              <a:ext uri="{FF2B5EF4-FFF2-40B4-BE49-F238E27FC236}">
                <a16:creationId xmlns:a16="http://schemas.microsoft.com/office/drawing/2014/main" id="{73294A5C-2619-4D93-AE78-1AA007A501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15166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>
            <a:extLst>
              <a:ext uri="{FF2B5EF4-FFF2-40B4-BE49-F238E27FC236}">
                <a16:creationId xmlns:a16="http://schemas.microsoft.com/office/drawing/2014/main" id="{D4C15517-3FA7-4F6E-9D94-948E06E8E61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3" name="Espaço Reservado para Rodapé 2">
            <a:extLst>
              <a:ext uri="{FF2B5EF4-FFF2-40B4-BE49-F238E27FC236}">
                <a16:creationId xmlns:a16="http://schemas.microsoft.com/office/drawing/2014/main" id="{6E390307-693D-40B1-961F-1D9BF80313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>
            <a:extLst>
              <a:ext uri="{FF2B5EF4-FFF2-40B4-BE49-F238E27FC236}">
                <a16:creationId xmlns:a16="http://schemas.microsoft.com/office/drawing/2014/main" id="{376D9300-0D06-46BF-BD87-467084408A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3142860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07B4D76F-59D0-4C1C-9AB8-E016B93DF2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>
            <a:extLst>
              <a:ext uri="{FF2B5EF4-FFF2-40B4-BE49-F238E27FC236}">
                <a16:creationId xmlns:a16="http://schemas.microsoft.com/office/drawing/2014/main" id="{A5DA9385-E392-4F86-8F53-4B7719F6981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CE7E6F81-F1F2-40DC-8BA5-052276E9C67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12156EA1-22EA-4F44-B286-9F11193D3B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34A15483-444A-4BB4-A059-B33C4BD6535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CD14BAF0-9869-4F29-96C2-D28043059C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230325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D5B92C5-194B-46DE-B0D5-DFB845D1D95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>
            <a:extLst>
              <a:ext uri="{FF2B5EF4-FFF2-40B4-BE49-F238E27FC236}">
                <a16:creationId xmlns:a16="http://schemas.microsoft.com/office/drawing/2014/main" id="{7D3278BD-C158-48AF-9D09-DB155F3268F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>
            <a:extLst>
              <a:ext uri="{FF2B5EF4-FFF2-40B4-BE49-F238E27FC236}">
                <a16:creationId xmlns:a16="http://schemas.microsoft.com/office/drawing/2014/main" id="{1B907831-C027-431B-914B-FDFBE0BA0A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Espaço Reservado para Data 4">
            <a:extLst>
              <a:ext uri="{FF2B5EF4-FFF2-40B4-BE49-F238E27FC236}">
                <a16:creationId xmlns:a16="http://schemas.microsoft.com/office/drawing/2014/main" id="{C3EE5C6D-78ED-488D-8D97-9D7EE031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6" name="Espaço Reservado para Rodapé 5">
            <a:extLst>
              <a:ext uri="{FF2B5EF4-FFF2-40B4-BE49-F238E27FC236}">
                <a16:creationId xmlns:a16="http://schemas.microsoft.com/office/drawing/2014/main" id="{AFE323C9-3886-4369-B94C-27615CD928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>
            <a:extLst>
              <a:ext uri="{FF2B5EF4-FFF2-40B4-BE49-F238E27FC236}">
                <a16:creationId xmlns:a16="http://schemas.microsoft.com/office/drawing/2014/main" id="{A998982C-A073-4196-86D9-23F58C7E24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11849154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>
            <a:extLst>
              <a:ext uri="{FF2B5EF4-FFF2-40B4-BE49-F238E27FC236}">
                <a16:creationId xmlns:a16="http://schemas.microsoft.com/office/drawing/2014/main" id="{F2F2A6DA-2FB9-4851-B8D7-684156D024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>
            <a:extLst>
              <a:ext uri="{FF2B5EF4-FFF2-40B4-BE49-F238E27FC236}">
                <a16:creationId xmlns:a16="http://schemas.microsoft.com/office/drawing/2014/main" id="{51CD63D7-8577-42D6-BCFA-D6065461C91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>
            <a:extLst>
              <a:ext uri="{FF2B5EF4-FFF2-40B4-BE49-F238E27FC236}">
                <a16:creationId xmlns:a16="http://schemas.microsoft.com/office/drawing/2014/main" id="{727775E0-153E-4497-AD66-5A5C545D83E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3558E-D16E-424C-A7B8-8474EE35B0F5}" type="datetimeFigureOut">
              <a:rPr lang="pt-BR" smtClean="0"/>
              <a:t>24/08/2020</a:t>
            </a:fld>
            <a:endParaRPr lang="pt-BR"/>
          </a:p>
        </p:txBody>
      </p:sp>
      <p:sp>
        <p:nvSpPr>
          <p:cNvPr id="5" name="Espaço Reservado para Rodapé 4">
            <a:extLst>
              <a:ext uri="{FF2B5EF4-FFF2-40B4-BE49-F238E27FC236}">
                <a16:creationId xmlns:a16="http://schemas.microsoft.com/office/drawing/2014/main" id="{FC4B4985-F358-4F94-9139-C9BD25348499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>
            <a:extLst>
              <a:ext uri="{FF2B5EF4-FFF2-40B4-BE49-F238E27FC236}">
                <a16:creationId xmlns:a16="http://schemas.microsoft.com/office/drawing/2014/main" id="{B2451DAD-2309-4A36-8E66-AB3E43C1D10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B225119-4EEC-4462-B728-F34F04070ED5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8904007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microsoft.com/office/2007/relationships/hdphoto" Target="../media/hdphoto1.wdp"/><Relationship Id="rId7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jpg"/><Relationship Id="rId10" Type="http://schemas.openxmlformats.org/officeDocument/2006/relationships/image" Target="../media/image8.png"/><Relationship Id="rId4" Type="http://schemas.openxmlformats.org/officeDocument/2006/relationships/image" Target="../media/image2.jpg"/><Relationship Id="rId9" Type="http://schemas.openxmlformats.org/officeDocument/2006/relationships/image" Target="../media/image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7" Type="http://schemas.microsoft.com/office/2007/relationships/hdphoto" Target="../media/hdphoto3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3.png"/><Relationship Id="rId5" Type="http://schemas.openxmlformats.org/officeDocument/2006/relationships/image" Target="../media/image12.png"/><Relationship Id="rId4" Type="http://schemas.microsoft.com/office/2007/relationships/hdphoto" Target="../media/hdphoto2.wdp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3" Type="http://schemas.openxmlformats.org/officeDocument/2006/relationships/image" Target="../media/image11.png"/><Relationship Id="rId7" Type="http://schemas.openxmlformats.org/officeDocument/2006/relationships/image" Target="../media/image15.jpg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14.png"/><Relationship Id="rId4" Type="http://schemas.microsoft.com/office/2007/relationships/hdphoto" Target="../media/hdphoto2.wdp"/><Relationship Id="rId9" Type="http://schemas.openxmlformats.org/officeDocument/2006/relationships/image" Target="../media/image17.sv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svg"/><Relationship Id="rId3" Type="http://schemas.microsoft.com/office/2007/relationships/hdphoto" Target="../media/hdphoto5.wdp"/><Relationship Id="rId7" Type="http://schemas.openxmlformats.org/officeDocument/2006/relationships/image" Target="../media/image22.sv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21.png"/><Relationship Id="rId5" Type="http://schemas.openxmlformats.org/officeDocument/2006/relationships/image" Target="../media/image20.sv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jfif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6.wdp"/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8.png"/><Relationship Id="rId4" Type="http://schemas.openxmlformats.org/officeDocument/2006/relationships/image" Target="../media/image2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png"/><Relationship Id="rId7" Type="http://schemas.microsoft.com/office/2007/relationships/hdphoto" Target="../media/hdphoto8.wdp"/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1.png"/><Relationship Id="rId5" Type="http://schemas.openxmlformats.org/officeDocument/2006/relationships/image" Target="../media/image30.png"/><Relationship Id="rId4" Type="http://schemas.microsoft.com/office/2007/relationships/hdphoto" Target="../media/hdphoto7.wdp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54" name="Picture 10" descr="woman placing sticky notes on wall">
            <a:extLst>
              <a:ext uri="{FF2B5EF4-FFF2-40B4-BE49-F238E27FC236}">
                <a16:creationId xmlns:a16="http://schemas.microsoft.com/office/drawing/2014/main" id="{79F4ACD8-2996-48C6-B0C6-D0BE04C42B0C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9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34" b="7834"/>
          <a:stretch/>
        </p:blipFill>
        <p:spPr bwMode="auto">
          <a:xfrm>
            <a:off x="0" y="1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477841"/>
            <a:ext cx="9144000" cy="2631323"/>
          </a:xfrm>
        </p:spPr>
        <p:txBody>
          <a:bodyPr anchor="ctr">
            <a:normAutofit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Liderança e carreira em tecnologias da informação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77758" y="3706864"/>
            <a:ext cx="2547975" cy="865786"/>
          </a:xfrm>
        </p:spPr>
        <p:txBody>
          <a:bodyPr anchor="ctr">
            <a:noAutofit/>
          </a:bodyPr>
          <a:lstStyle/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Solange Sobral</a:t>
            </a:r>
            <a:endParaRPr lang="pt-BR" sz="28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326761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18" name="Imagem 17">
            <a:extLst>
              <a:ext uri="{FF2B5EF4-FFF2-40B4-BE49-F238E27FC236}">
                <a16:creationId xmlns:a16="http://schemas.microsoft.com/office/drawing/2014/main" id="{16381A04-9BF1-408D-8417-1BF2EE4B2DF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8967" y="3667768"/>
            <a:ext cx="943978" cy="943978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15" name="Subtítulo 2">
            <a:extLst>
              <a:ext uri="{FF2B5EF4-FFF2-40B4-BE49-F238E27FC236}">
                <a16:creationId xmlns:a16="http://schemas.microsoft.com/office/drawing/2014/main" id="{542A5C05-DAFC-4F72-BCC0-C9DED77DF0BC}"/>
              </a:ext>
            </a:extLst>
          </p:cNvPr>
          <p:cNvSpPr txBox="1">
            <a:spLocks/>
          </p:cNvSpPr>
          <p:nvPr/>
        </p:nvSpPr>
        <p:spPr>
          <a:xfrm>
            <a:off x="3277758" y="5027130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Luciana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Nabarrete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17" name="Imagem 16">
            <a:extLst>
              <a:ext uri="{FF2B5EF4-FFF2-40B4-BE49-F238E27FC236}">
                <a16:creationId xmlns:a16="http://schemas.microsoft.com/office/drawing/2014/main" id="{73612498-0603-4CA5-9527-2BEBCDED08D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2188967" y="4989871"/>
            <a:ext cx="943978" cy="940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20" name="Subtítulo 2">
            <a:extLst>
              <a:ext uri="{FF2B5EF4-FFF2-40B4-BE49-F238E27FC236}">
                <a16:creationId xmlns:a16="http://schemas.microsoft.com/office/drawing/2014/main" id="{12A3D0EF-9013-4E3B-BAD5-8FBE00815134}"/>
              </a:ext>
            </a:extLst>
          </p:cNvPr>
          <p:cNvSpPr txBox="1">
            <a:spLocks/>
          </p:cNvSpPr>
          <p:nvPr/>
        </p:nvSpPr>
        <p:spPr>
          <a:xfrm>
            <a:off x="7764191" y="3706864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Iara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MAchado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1" name="Imagem 20">
            <a:extLst>
              <a:ext uri="{FF2B5EF4-FFF2-40B4-BE49-F238E27FC236}">
                <a16:creationId xmlns:a16="http://schemas.microsoft.com/office/drawing/2014/main" id="{6800003A-AFA4-4985-B4AB-2A7C461E4130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5400" y="3667768"/>
            <a:ext cx="943978" cy="943978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22" name="Subtítulo 2">
            <a:extLst>
              <a:ext uri="{FF2B5EF4-FFF2-40B4-BE49-F238E27FC236}">
                <a16:creationId xmlns:a16="http://schemas.microsoft.com/office/drawing/2014/main" id="{27087C4B-D5CC-4426-BDF9-601C9A94F9D5}"/>
              </a:ext>
            </a:extLst>
          </p:cNvPr>
          <p:cNvSpPr txBox="1">
            <a:spLocks/>
          </p:cNvSpPr>
          <p:nvPr/>
        </p:nvSpPr>
        <p:spPr>
          <a:xfrm>
            <a:off x="7764191" y="5027130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Luciana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Frigo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23" name="Imagem 22">
            <a:extLst>
              <a:ext uri="{FF2B5EF4-FFF2-40B4-BE49-F238E27FC236}">
                <a16:creationId xmlns:a16="http://schemas.microsoft.com/office/drawing/2014/main" id="{898A669E-D0CA-4C6F-BD45-7865A332C3F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6677237" y="4989871"/>
            <a:ext cx="940304" cy="940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sp>
        <p:nvSpPr>
          <p:cNvPr id="5" name="Retângulo: Cantos Arredondados 4">
            <a:extLst>
              <a:ext uri="{FF2B5EF4-FFF2-40B4-BE49-F238E27FC236}">
                <a16:creationId xmlns:a16="http://schemas.microsoft.com/office/drawing/2014/main" id="{D80E2EDB-DE2E-46CD-996D-1626DE0DEA8B}"/>
              </a:ext>
            </a:extLst>
          </p:cNvPr>
          <p:cNvSpPr/>
          <p:nvPr/>
        </p:nvSpPr>
        <p:spPr>
          <a:xfrm>
            <a:off x="7399535" y="5836795"/>
            <a:ext cx="1426129" cy="326329"/>
          </a:xfrm>
          <a:prstGeom prst="roundRect">
            <a:avLst>
              <a:gd name="adj" fmla="val 19238"/>
            </a:avLst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t-BR" dirty="0"/>
              <a:t>moderadora</a:t>
            </a:r>
          </a:p>
        </p:txBody>
      </p:sp>
      <p:sp>
        <p:nvSpPr>
          <p:cNvPr id="6" name="Retângulo: Cantos Arredondados 5">
            <a:extLst>
              <a:ext uri="{FF2B5EF4-FFF2-40B4-BE49-F238E27FC236}">
                <a16:creationId xmlns:a16="http://schemas.microsoft.com/office/drawing/2014/main" id="{A2BE3A8B-0AA1-47A0-90E9-AEBA92202DA9}"/>
              </a:ext>
            </a:extLst>
          </p:cNvPr>
          <p:cNvSpPr/>
          <p:nvPr/>
        </p:nvSpPr>
        <p:spPr>
          <a:xfrm>
            <a:off x="11140580" y="4736541"/>
            <a:ext cx="45719" cy="4571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146" name="Picture 2" descr="CI&amp;T anuncia investimento da Advent International para acelerar ...">
            <a:extLst>
              <a:ext uri="{FF2B5EF4-FFF2-40B4-BE49-F238E27FC236}">
                <a16:creationId xmlns:a16="http://schemas.microsoft.com/office/drawing/2014/main" id="{53AF3A05-AB3A-451D-A2C6-267C272B98E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7413" y="4123190"/>
            <a:ext cx="1027085" cy="10270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6150" name="Picture 6" descr="Logo ENGIE Brasil – Logos PNG">
            <a:extLst>
              <a:ext uri="{FF2B5EF4-FFF2-40B4-BE49-F238E27FC236}">
                <a16:creationId xmlns:a16="http://schemas.microsoft.com/office/drawing/2014/main" id="{72C2E700-2C56-4AC0-ABE9-19C0D4C345C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11512" y="5338103"/>
            <a:ext cx="1298885" cy="129888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" name="Imagem 9" descr="Uma imagem contendo placar, desenho&#10;&#10;Descrição gerada automaticamente">
            <a:extLst>
              <a:ext uri="{FF2B5EF4-FFF2-40B4-BE49-F238E27FC236}">
                <a16:creationId xmlns:a16="http://schemas.microsoft.com/office/drawing/2014/main" id="{D277AF15-DDE0-4DBD-AD07-FE6FF81D92E8}"/>
              </a:ext>
            </a:extLst>
          </p:cNvPr>
          <p:cNvPicPr>
            <a:picLocks noChangeAspect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40372"/>
          <a:stretch/>
        </p:blipFill>
        <p:spPr>
          <a:xfrm>
            <a:off x="6612163" y="4272326"/>
            <a:ext cx="1070451" cy="625426"/>
          </a:xfrm>
          <a:prstGeom prst="rect">
            <a:avLst/>
          </a:prstGeom>
        </p:spPr>
      </p:pic>
      <p:pic>
        <p:nvPicPr>
          <p:cNvPr id="24" name="Imagem 23" descr="Uma imagem contendo texto, comida, placar&#10;&#10;Descrição gerada automaticamente">
            <a:extLst>
              <a:ext uri="{FF2B5EF4-FFF2-40B4-BE49-F238E27FC236}">
                <a16:creationId xmlns:a16="http://schemas.microsoft.com/office/drawing/2014/main" id="{3B6950AF-7431-4787-862D-3E67AE909F6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3665" y="5674832"/>
            <a:ext cx="633876" cy="6254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6699190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1 U.S.A dollar banknotes">
            <a:extLst>
              <a:ext uri="{FF2B5EF4-FFF2-40B4-BE49-F238E27FC236}">
                <a16:creationId xmlns:a16="http://schemas.microsoft.com/office/drawing/2014/main" id="{FA454218-B649-4F92-8B2C-43209D013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70" b="5498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60170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Reflexões sobre a Inteligência e Follow-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the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-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money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em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Blockchain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e Bitcoin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016746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Rafael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Righii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48029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 descr="Homem com óculos de grau&#10;&#10;Descrição gerada automaticamente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4960" y="780173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4F674F97-E029-49DF-A03A-16ADDE3F0F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76322" y="1791501"/>
            <a:ext cx="1963628" cy="353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7808916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26" name="Picture 2" descr="1 U.S.A dollar banknotes">
            <a:extLst>
              <a:ext uri="{FF2B5EF4-FFF2-40B4-BE49-F238E27FC236}">
                <a16:creationId xmlns:a16="http://schemas.microsoft.com/office/drawing/2014/main" id="{FA454218-B649-4F92-8B2C-43209D013C3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66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170" b="5498"/>
          <a:stretch/>
        </p:blipFill>
        <p:spPr bwMode="auto">
          <a:xfrm>
            <a:off x="0" y="-1"/>
            <a:ext cx="12192000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50" name="Picture 2" descr="closeup photo of turned-on blue and white laptop computer">
            <a:extLst>
              <a:ext uri="{FF2B5EF4-FFF2-40B4-BE49-F238E27FC236}">
                <a16:creationId xmlns:a16="http://schemas.microsoft.com/office/drawing/2014/main" id="{F67360CB-62AA-4C5C-B605-3D7133A441F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620" b="5047"/>
          <a:stretch/>
        </p:blipFill>
        <p:spPr bwMode="auto">
          <a:xfrm>
            <a:off x="0" y="-2"/>
            <a:ext cx="12192000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77874"/>
            <a:ext cx="9144000" cy="3261361"/>
          </a:xfrm>
        </p:spPr>
        <p:txBody>
          <a:bodyPr anchor="ctr">
            <a:normAutofit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Práticas do OWASP API Security Top 10 2019 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402640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Fabrício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Bortoluzzi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66191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1166067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B5E038D0-8318-43E1-99E2-B09CF09F0DE7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3326622" y="1915719"/>
            <a:ext cx="1652556" cy="8705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9136129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timelapse photography of vehicles and buildings">
            <a:extLst>
              <a:ext uri="{FF2B5EF4-FFF2-40B4-BE49-F238E27FC236}">
                <a16:creationId xmlns:a16="http://schemas.microsoft.com/office/drawing/2014/main" id="{A79B9EB6-676A-4A5C-83B9-1E648122316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6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10814" b="44133"/>
          <a:stretch/>
        </p:blipFill>
        <p:spPr bwMode="auto">
          <a:xfrm>
            <a:off x="0" y="-2"/>
            <a:ext cx="12192000" cy="685800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20853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A Inteligência Artificial em uma Sociedade Altamente Conectada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217150" y="1233122"/>
            <a:ext cx="2547975" cy="865786"/>
          </a:xfrm>
        </p:spPr>
        <p:txBody>
          <a:bodyPr anchor="ctr">
            <a:noAutofit/>
          </a:bodyPr>
          <a:lstStyle/>
          <a:p>
            <a:pPr algn="l"/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Anita Fernandes</a:t>
            </a:r>
            <a:endParaRPr lang="pt-BR" sz="28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72246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1" name="Subtítulo 2">
            <a:extLst>
              <a:ext uri="{FF2B5EF4-FFF2-40B4-BE49-F238E27FC236}">
                <a16:creationId xmlns:a16="http://schemas.microsoft.com/office/drawing/2014/main" id="{2467E747-40BA-454F-B717-EF5323557D8B}"/>
              </a:ext>
            </a:extLst>
          </p:cNvPr>
          <p:cNvSpPr txBox="1">
            <a:spLocks/>
          </p:cNvSpPr>
          <p:nvPr/>
        </p:nvSpPr>
        <p:spPr>
          <a:xfrm>
            <a:off x="7580975" y="1237179"/>
            <a:ext cx="2547975" cy="86578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Rudimar</a:t>
            </a:r>
            <a:r>
              <a:rPr lang="pt-BR" sz="2800" b="1" cap="all" dirty="0">
                <a:solidFill>
                  <a:srgbClr val="FFFFFF"/>
                </a:solidFill>
                <a:latin typeface="Montserrat" panose="00000500000000000000" pitchFamily="2" charset="0"/>
              </a:rPr>
              <a:t> </a:t>
            </a:r>
            <a:r>
              <a:rPr lang="pt-BR" sz="2800" b="1" cap="all" dirty="0" err="1">
                <a:solidFill>
                  <a:srgbClr val="FFFFFF"/>
                </a:solidFill>
                <a:latin typeface="Montserrat" panose="00000500000000000000" pitchFamily="2" charset="0"/>
              </a:rPr>
              <a:t>Dazzi</a:t>
            </a:r>
            <a:endParaRPr lang="pt-BR" sz="2800" cap="all" dirty="0">
              <a:solidFill>
                <a:srgbClr val="FFFFFF"/>
              </a:solidFill>
              <a:latin typeface="Montserrat" panose="00000500000000000000" pitchFamily="2" charset="0"/>
            </a:endParaRPr>
          </a:p>
        </p:txBody>
      </p:sp>
      <p:pic>
        <p:nvPicPr>
          <p:cNvPr id="9" name="Gráfico 8">
            <a:extLst>
              <a:ext uri="{FF2B5EF4-FFF2-40B4-BE49-F238E27FC236}">
                <a16:creationId xmlns:a16="http://schemas.microsoft.com/office/drawing/2014/main" id="{6C81E406-529F-49B7-8988-65E8C59DD09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8226520" y="2077018"/>
            <a:ext cx="758658" cy="355621"/>
          </a:xfrm>
          <a:prstGeom prst="rect">
            <a:avLst/>
          </a:prstGeom>
        </p:spPr>
      </p:pic>
      <p:pic>
        <p:nvPicPr>
          <p:cNvPr id="13" name="Gráfico 12">
            <a:extLst>
              <a:ext uri="{FF2B5EF4-FFF2-40B4-BE49-F238E27FC236}">
                <a16:creationId xmlns:a16="http://schemas.microsoft.com/office/drawing/2014/main" id="{5532710E-7707-482F-B84C-EEC52320412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7683722" y="2109669"/>
            <a:ext cx="461386" cy="322970"/>
          </a:xfrm>
          <a:prstGeom prst="rect">
            <a:avLst/>
          </a:prstGeom>
        </p:spPr>
      </p:pic>
      <p:pic>
        <p:nvPicPr>
          <p:cNvPr id="14" name="Gráfico 13">
            <a:extLst>
              <a:ext uri="{FF2B5EF4-FFF2-40B4-BE49-F238E27FC236}">
                <a16:creationId xmlns:a16="http://schemas.microsoft.com/office/drawing/2014/main" id="{37655EFB-8BFC-4DB7-971B-E951384CEEA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865823" y="2072961"/>
            <a:ext cx="758658" cy="355621"/>
          </a:xfrm>
          <a:prstGeom prst="rect">
            <a:avLst/>
          </a:prstGeom>
        </p:spPr>
      </p:pic>
      <p:pic>
        <p:nvPicPr>
          <p:cNvPr id="16" name="Gráfico 15">
            <a:extLst>
              <a:ext uri="{FF2B5EF4-FFF2-40B4-BE49-F238E27FC236}">
                <a16:creationId xmlns:a16="http://schemas.microsoft.com/office/drawing/2014/main" id="{5E1A71C0-8291-4876-BB62-009D2969EE2B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8"/>
              </a:ext>
            </a:extLst>
          </a:blip>
          <a:stretch>
            <a:fillRect/>
          </a:stretch>
        </p:blipFill>
        <p:spPr>
          <a:xfrm>
            <a:off x="3323025" y="2105612"/>
            <a:ext cx="461386" cy="322970"/>
          </a:xfrm>
          <a:prstGeom prst="rect">
            <a:avLst/>
          </a:prstGeom>
        </p:spPr>
      </p:pic>
      <p:pic>
        <p:nvPicPr>
          <p:cNvPr id="18" name="Imagem 17">
            <a:extLst>
              <a:ext uri="{FF2B5EF4-FFF2-40B4-BE49-F238E27FC236}">
                <a16:creationId xmlns:a16="http://schemas.microsoft.com/office/drawing/2014/main" id="{16381A04-9BF1-408D-8417-1BF2EE4B2DFB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482814" y="1041324"/>
            <a:ext cx="1499304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19" name="Imagem 18">
            <a:extLst>
              <a:ext uri="{FF2B5EF4-FFF2-40B4-BE49-F238E27FC236}">
                <a16:creationId xmlns:a16="http://schemas.microsoft.com/office/drawing/2014/main" id="{F1B48D39-4692-45C4-BFB9-D5798F0A5547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5936858" y="1041324"/>
            <a:ext cx="1499304" cy="1495419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</p:spTree>
    <p:extLst>
      <p:ext uri="{BB962C8B-B14F-4D97-AF65-F5344CB8AC3E}">
        <p14:creationId xmlns:p14="http://schemas.microsoft.com/office/powerpoint/2010/main" val="125476703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monitor showing Java programming">
            <a:extLst>
              <a:ext uri="{FF2B5EF4-FFF2-40B4-BE49-F238E27FC236}">
                <a16:creationId xmlns:a16="http://schemas.microsoft.com/office/drawing/2014/main" id="{872E4248-86E8-4429-B1CF-C9666054711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5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7897" b="7897"/>
          <a:stretch/>
        </p:blipFill>
        <p:spPr bwMode="auto">
          <a:xfrm>
            <a:off x="0" y="0"/>
            <a:ext cx="12192000" cy="685799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76948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Boas práticas de segurança no Desenvolvimento Web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394251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Elias Santos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  <a:p>
            <a:endParaRPr lang="pt-BR" dirty="0"/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857802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4960" y="1159964"/>
            <a:ext cx="1499304" cy="1494732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4098" name="Picture 2" descr="Marca Sicoob">
            <a:extLst>
              <a:ext uri="{FF2B5EF4-FFF2-40B4-BE49-F238E27FC236}">
                <a16:creationId xmlns:a16="http://schemas.microsoft.com/office/drawing/2014/main" id="{E42A2491-C6F4-4C43-8CBD-2531DF0A51E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8467" t="20931" r="9215" b="25032"/>
          <a:stretch/>
        </p:blipFill>
        <p:spPr bwMode="auto">
          <a:xfrm>
            <a:off x="3187817" y="2041895"/>
            <a:ext cx="2333812" cy="6128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9742182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m 5" descr="Uma imagem contendo mulher, em pé, pessoas, segurando&#10;&#10;Descrição gerada automaticamente">
            <a:extLst>
              <a:ext uri="{FF2B5EF4-FFF2-40B4-BE49-F238E27FC236}">
                <a16:creationId xmlns:a16="http://schemas.microsoft.com/office/drawing/2014/main" id="{4385942C-F261-4574-A4B4-E974331B02E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122" name="Picture 2" descr="person using laptop computers">
            <a:extLst>
              <a:ext uri="{FF2B5EF4-FFF2-40B4-BE49-F238E27FC236}">
                <a16:creationId xmlns:a16="http://schemas.microsoft.com/office/drawing/2014/main" id="{D300A8BE-C2A3-4EFA-BDA4-AB9C84D70D1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rightnessContrast bright="-31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t="8054" b="7815"/>
          <a:stretch/>
        </p:blipFill>
        <p:spPr bwMode="auto">
          <a:xfrm>
            <a:off x="0" y="1"/>
            <a:ext cx="12221176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6009AD82-9925-40DE-9C61-1CC1E835AE4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84960" y="2601705"/>
            <a:ext cx="9144000" cy="3261361"/>
          </a:xfrm>
        </p:spPr>
        <p:txBody>
          <a:bodyPr anchor="ctr">
            <a:normAutofit fontScale="90000"/>
          </a:bodyPr>
          <a:lstStyle/>
          <a:p>
            <a:pPr algn="l"/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Criando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Websockets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para aplicações web com Spring Boot e </a:t>
            </a:r>
            <a:r>
              <a:rPr lang="pt-BR" b="1" i="0" u="none" strike="noStrike" dirty="0" err="1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React</a:t>
            </a:r>
            <a:r>
              <a:rPr lang="pt-BR" b="1" i="0" u="none" strike="noStrike" dirty="0">
                <a:solidFill>
                  <a:srgbClr val="FFFFFF"/>
                </a:solidFill>
                <a:effectLst/>
                <a:latin typeface="Montserrat Black" panose="00000A00000000000000" pitchFamily="2" charset="0"/>
              </a:rPr>
              <a:t> JS</a:t>
            </a:r>
            <a:endParaRPr lang="pt-BR" dirty="0">
              <a:latin typeface="Montserrat Black" panose="00000A00000000000000" pitchFamily="2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6E50E26-A16E-47B2-9B31-DF67F3B724B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3187817" y="1016746"/>
            <a:ext cx="7541143" cy="1026158"/>
          </a:xfrm>
        </p:spPr>
        <p:txBody>
          <a:bodyPr>
            <a:normAutofit/>
          </a:bodyPr>
          <a:lstStyle/>
          <a:p>
            <a:pPr algn="l"/>
            <a:r>
              <a:rPr lang="pt-BR" sz="4400" b="1" i="0" u="none" strike="noStrike" cap="all" dirty="0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Michel </a:t>
            </a:r>
            <a:r>
              <a:rPr lang="pt-BR" sz="4400" b="1" i="0" u="none" strike="noStrike" cap="all" dirty="0" err="1">
                <a:solidFill>
                  <a:srgbClr val="FFFFFF"/>
                </a:solidFill>
                <a:effectLst/>
                <a:latin typeface="Montserrat" panose="00000500000000000000" pitchFamily="2" charset="0"/>
              </a:rPr>
              <a:t>REips</a:t>
            </a:r>
            <a:endParaRPr lang="pt-BR" sz="4400" cap="all" dirty="0">
              <a:solidFill>
                <a:srgbClr val="FFFFFF"/>
              </a:solidFill>
              <a:effectLst/>
              <a:latin typeface="Montserrat" panose="00000500000000000000" pitchFamily="2" charset="0"/>
            </a:endParaRPr>
          </a:p>
        </p:txBody>
      </p:sp>
      <p:sp>
        <p:nvSpPr>
          <p:cNvPr id="4" name="Retângulo 3">
            <a:extLst>
              <a:ext uri="{FF2B5EF4-FFF2-40B4-BE49-F238E27FC236}">
                <a16:creationId xmlns:a16="http://schemas.microsoft.com/office/drawing/2014/main" id="{E96BFF19-F2D8-4F5E-A3EA-B8401E39C3D3}"/>
              </a:ext>
            </a:extLst>
          </p:cNvPr>
          <p:cNvSpPr/>
          <p:nvPr/>
        </p:nvSpPr>
        <p:spPr>
          <a:xfrm>
            <a:off x="1584960" y="2480297"/>
            <a:ext cx="7477760" cy="69165"/>
          </a:xfrm>
          <a:prstGeom prst="rect">
            <a:avLst/>
          </a:prstGeom>
          <a:solidFill>
            <a:srgbClr val="00A99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0" name="Imagem 9">
            <a:extLst>
              <a:ext uri="{FF2B5EF4-FFF2-40B4-BE49-F238E27FC236}">
                <a16:creationId xmlns:a16="http://schemas.microsoft.com/office/drawing/2014/main" id="{89825184-5323-4EEC-BB02-080E3248978C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586917" y="780173"/>
            <a:ext cx="1495389" cy="1499304"/>
          </a:xfrm>
          <a:prstGeom prst="ellipse">
            <a:avLst/>
          </a:prstGeom>
          <a:ln w="57150">
            <a:solidFill>
              <a:schemeClr val="bg1"/>
            </a:solidFill>
          </a:ln>
        </p:spPr>
      </p:pic>
      <p:pic>
        <p:nvPicPr>
          <p:cNvPr id="7" name="Imagem 6" descr="Uma imagem contendo computer, computador, comida, desenho&#10;&#10;Descrição gerada automaticamente">
            <a:extLst>
              <a:ext uri="{FF2B5EF4-FFF2-40B4-BE49-F238E27FC236}">
                <a16:creationId xmlns:a16="http://schemas.microsoft.com/office/drawing/2014/main" id="{BEED11F6-872F-47BA-BE0F-3EEBC04704E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BEBA8EAE-BF5A-486C-A8C5-ECC9F3942E4B}">
                <a14:imgProps xmlns:a14="http://schemas.microsoft.com/office/drawing/2010/main">
                  <a14:imgLayer r:embed="rId7">
                    <a14:imgEffect>
                      <a14:brightnessContrast bright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96874" y="1684125"/>
            <a:ext cx="2439582" cy="5595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21152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102</TotalTime>
  <Words>72</Words>
  <Application>Microsoft Office PowerPoint</Application>
  <PresentationFormat>Widescreen</PresentationFormat>
  <Paragraphs>17</Paragraphs>
  <Slides>6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6</vt:i4>
      </vt:variant>
    </vt:vector>
  </HeadingPairs>
  <TitlesOfParts>
    <vt:vector size="12" baseType="lpstr">
      <vt:lpstr>Arial</vt:lpstr>
      <vt:lpstr>Calibri</vt:lpstr>
      <vt:lpstr>Calibri Light</vt:lpstr>
      <vt:lpstr>Montserrat</vt:lpstr>
      <vt:lpstr>Montserrat Black</vt:lpstr>
      <vt:lpstr>Tema do Office</vt:lpstr>
      <vt:lpstr>Liderança e carreira em tecnologias da informação</vt:lpstr>
      <vt:lpstr>Reflexões sobre a Inteligência e Follow-the-money em Blockchain e Bitcoin</vt:lpstr>
      <vt:lpstr>Práticas do OWASP API Security Top 10 2019 </vt:lpstr>
      <vt:lpstr>A Inteligência Artificial em uma Sociedade Altamente Conectada</vt:lpstr>
      <vt:lpstr>Boas práticas de segurança no Desenvolvimento Web</vt:lpstr>
      <vt:lpstr>Criando Websockets para aplicações web com Spring Boot e React JS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Reflexões sobre a Inteligência e Follow-the-money em Blockchain e Bitcoin</dc:title>
  <dc:creator>Alisson Steffens Henrique</dc:creator>
  <cp:lastModifiedBy>Alisson Steffens Henrique</cp:lastModifiedBy>
  <cp:revision>8</cp:revision>
  <dcterms:created xsi:type="dcterms:W3CDTF">2020-08-24T17:51:01Z</dcterms:created>
  <dcterms:modified xsi:type="dcterms:W3CDTF">2020-08-24T19:33:31Z</dcterms:modified>
</cp:coreProperties>
</file>

<file path=docProps/thumbnail.jpeg>
</file>